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5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21"/>
  </p:notesMasterIdLst>
  <p:sldIdLst>
    <p:sldId id="374" r:id="rId7"/>
    <p:sldId id="371" r:id="rId8"/>
    <p:sldId id="375" r:id="rId9"/>
    <p:sldId id="275" r:id="rId10"/>
    <p:sldId id="376" r:id="rId11"/>
    <p:sldId id="378" r:id="rId12"/>
    <p:sldId id="380" r:id="rId13"/>
    <p:sldId id="381" r:id="rId14"/>
    <p:sldId id="383" r:id="rId15"/>
    <p:sldId id="382" r:id="rId16"/>
    <p:sldId id="384" r:id="rId17"/>
    <p:sldId id="385" r:id="rId18"/>
    <p:sldId id="364" r:id="rId19"/>
    <p:sldId id="365" r:id="rId20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8" autoAdjust="0"/>
    <p:restoredTop sz="94434" autoAdjust="0"/>
  </p:normalViewPr>
  <p:slideViewPr>
    <p:cSldViewPr snapToGrid="0" snapToObjects="1">
      <p:cViewPr varScale="1">
        <p:scale>
          <a:sx n="48" d="100"/>
          <a:sy n="48" d="100"/>
        </p:scale>
        <p:origin x="738" y="66"/>
      </p:cViewPr>
      <p:guideLst>
        <p:guide orient="horz" pos="3239"/>
        <p:guide pos="5761"/>
        <p:guide orient="horz" pos="32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2017/6/13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73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/>
              <a:t>WORd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/>
              <a:t>A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/>
              <a:t>A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KEYWORD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20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PRESENTATION TITLE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AUTHOR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#0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</a:p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#0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GORS Here</a:t>
            </a:r>
            <a:endParaRPr kumimoji="1" lang="ja-JP" altLang="en-US" dirty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/>
              <a:t>SLIDE TITLE</a:t>
            </a:r>
            <a:r>
              <a:rPr kumimoji="1" lang="ja-JP" altLang="en-US" dirty="0"/>
              <a:t> </a:t>
            </a: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00:00 - 00:00</a:t>
            </a:r>
            <a:endParaRPr kumimoji="1" lang="ja-JP" altLang="en-US" dirty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br>
              <a:rPr kumimoji="1" lang="en-US" altLang="ja-JP" dirty="0"/>
            </a:br>
            <a:r>
              <a:rPr kumimoji="1" lang="en-US" altLang="ja-JP" dirty="0"/>
              <a:t>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Here</a:t>
            </a:r>
          </a:p>
          <a:p>
            <a:pPr lvl="0"/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/>
              <a:t>Text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jp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image" Target="../media/image2.jpg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8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1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  <p:sldLayoutId id="2147483780" r:id="rId3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2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24231A8-FA55-41CD-BCA2-F7EFBB34BC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88000" y="6535981"/>
            <a:ext cx="7112000" cy="20058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d-ID" sz="3600" b="1" dirty="0">
                <a:solidFill>
                  <a:schemeClr val="bg2"/>
                </a:solidFill>
              </a:rPr>
              <a:t>(Studi Kasus Departemen Transportasi </a:t>
            </a:r>
            <a:r>
              <a:rPr lang="id-ID" sz="3600" b="1" dirty="0" smtClean="0">
                <a:solidFill>
                  <a:schemeClr val="bg2"/>
                </a:solidFill>
              </a:rPr>
              <a:t>PT. Prasadha </a:t>
            </a:r>
            <a:r>
              <a:rPr lang="id-ID" sz="3600" b="1" dirty="0" smtClean="0">
                <a:solidFill>
                  <a:schemeClr val="bg2"/>
                </a:solidFill>
              </a:rPr>
              <a:t>Pamunah </a:t>
            </a:r>
            <a:r>
              <a:rPr lang="id-ID" sz="3600" b="1" dirty="0">
                <a:solidFill>
                  <a:schemeClr val="bg2"/>
                </a:solidFill>
              </a:rPr>
              <a:t>Limbah Industri)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0920C16-7D04-4A9D-97C6-C4836858C7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54600" y="2693446"/>
            <a:ext cx="8178800" cy="3463346"/>
          </a:xfrm>
        </p:spPr>
        <p:txBody>
          <a:bodyPr/>
          <a:lstStyle/>
          <a:p>
            <a:endParaRPr lang="id-ID" sz="4400" b="1" dirty="0" smtClean="0">
              <a:solidFill>
                <a:schemeClr val="bg1"/>
              </a:solidFill>
            </a:endParaRPr>
          </a:p>
          <a:p>
            <a:endParaRPr lang="id-ID" sz="4400" b="1" dirty="0">
              <a:solidFill>
                <a:schemeClr val="bg1"/>
              </a:solidFill>
            </a:endParaRPr>
          </a:p>
          <a:p>
            <a:endParaRPr lang="id-ID" sz="4400" b="1" dirty="0" smtClean="0">
              <a:solidFill>
                <a:schemeClr val="bg1"/>
              </a:solidFill>
            </a:endParaRPr>
          </a:p>
          <a:p>
            <a:endParaRPr lang="id-ID" sz="4400" b="1" dirty="0">
              <a:solidFill>
                <a:schemeClr val="bg1"/>
              </a:solidFill>
            </a:endParaRPr>
          </a:p>
          <a:p>
            <a:endParaRPr lang="id-ID" sz="4400" b="1" dirty="0" smtClean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r>
              <a:rPr lang="id-ID" sz="4400" b="1" dirty="0" smtClean="0">
                <a:solidFill>
                  <a:srgbClr val="FFFF00"/>
                </a:solidFill>
              </a:rPr>
              <a:t>PERANCANGAN </a:t>
            </a:r>
            <a:r>
              <a:rPr lang="id-ID" sz="4400" b="1" dirty="0">
                <a:solidFill>
                  <a:srgbClr val="FFFF00"/>
                </a:solidFill>
              </a:rPr>
              <a:t>APLIKASI </a:t>
            </a:r>
            <a:r>
              <a:rPr lang="id-ID" sz="4400" b="1" i="1" dirty="0">
                <a:solidFill>
                  <a:srgbClr val="FFFF00"/>
                </a:solidFill>
              </a:rPr>
              <a:t>ANDROID</a:t>
            </a:r>
            <a:r>
              <a:rPr lang="id-ID" sz="4400" b="1" dirty="0">
                <a:solidFill>
                  <a:srgbClr val="FFFF00"/>
                </a:solidFill>
              </a:rPr>
              <a:t> UNTUK SERAH TERIMA </a:t>
            </a:r>
            <a:r>
              <a:rPr lang="id-ID" sz="4400" b="1" i="1" dirty="0">
                <a:solidFill>
                  <a:srgbClr val="FFFF00"/>
                </a:solidFill>
              </a:rPr>
              <a:t>ASSET</a:t>
            </a:r>
            <a:r>
              <a:rPr lang="id-ID" sz="4400" b="1" dirty="0">
                <a:solidFill>
                  <a:srgbClr val="FFFF00"/>
                </a:solidFill>
              </a:rPr>
              <a:t>  KENDARAAN LIMBAH B3 BERBASIS </a:t>
            </a:r>
            <a:r>
              <a:rPr lang="id-ID" sz="4400" b="1" i="1" dirty="0">
                <a:solidFill>
                  <a:srgbClr val="FFFF00"/>
                </a:solidFill>
              </a:rPr>
              <a:t>WEB</a:t>
            </a:r>
            <a:r>
              <a:rPr lang="id-ID" sz="4400" b="1" dirty="0">
                <a:solidFill>
                  <a:srgbClr val="FFFF00"/>
                </a:solidFill>
              </a:rPr>
              <a:t> </a:t>
            </a:r>
            <a:endParaRPr lang="ja-JP" altLang="en-US" sz="4400" b="1" dirty="0">
              <a:solidFill>
                <a:srgbClr val="FFFF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A4919C4-2663-49B0-B469-C3D40CFACAA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53943" y="8943327"/>
            <a:ext cx="4180114" cy="121919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73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5D8FC03C-19C0-4373-8EE8-7C91F5CC1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z="2800" smtClean="0"/>
              <a:pPr/>
              <a:t>10</a:t>
            </a:fld>
            <a:endParaRPr lang="ja-JP" alt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73344EB-310B-44E3-81BD-13216B8ADD68}"/>
              </a:ext>
            </a:extLst>
          </p:cNvPr>
          <p:cNvGrpSpPr/>
          <p:nvPr/>
        </p:nvGrpSpPr>
        <p:grpSpPr>
          <a:xfrm>
            <a:off x="31174" y="120770"/>
            <a:ext cx="10932154" cy="9666032"/>
            <a:chOff x="-229747" y="0"/>
            <a:chExt cx="5782957" cy="6020670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38C423ED-F331-48B5-BC6D-9E029E61AB32}"/>
                </a:ext>
              </a:extLst>
            </p:cNvPr>
            <p:cNvGrpSpPr/>
            <p:nvPr/>
          </p:nvGrpSpPr>
          <p:grpSpPr>
            <a:xfrm>
              <a:off x="-229747" y="0"/>
              <a:ext cx="5611977" cy="2838450"/>
              <a:chOff x="-240443" y="0"/>
              <a:chExt cx="5873244" cy="283845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="" xmlns:a16="http://schemas.microsoft.com/office/drawing/2014/main" id="{3F19AAA5-8355-4295-AE64-1723F038DB6D}"/>
                  </a:ext>
                </a:extLst>
              </p:cNvPr>
              <p:cNvGrpSpPr/>
              <p:nvPr/>
            </p:nvGrpSpPr>
            <p:grpSpPr>
              <a:xfrm>
                <a:off x="-240443" y="0"/>
                <a:ext cx="5873244" cy="2838450"/>
                <a:chOff x="-240443" y="0"/>
                <a:chExt cx="5873244" cy="293376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="" xmlns:a16="http://schemas.microsoft.com/office/drawing/2014/main" id="{2CBF89B3-4CD2-4F96-ABD3-4E5A2E022472}"/>
                    </a:ext>
                  </a:extLst>
                </p:cNvPr>
                <p:cNvCxnSpPr>
                  <a:cxnSpLocks/>
                  <a:stCxn id="16" idx="2"/>
                  <a:endCxn id="6" idx="0"/>
                </p:cNvCxnSpPr>
                <p:nvPr/>
              </p:nvCxnSpPr>
              <p:spPr>
                <a:xfrm>
                  <a:off x="2647842" y="2533650"/>
                  <a:ext cx="2146" cy="400114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lowchart: Process 15">
                  <a:extLst>
                    <a:ext uri="{FF2B5EF4-FFF2-40B4-BE49-F238E27FC236}">
                      <a16:creationId xmlns="" xmlns:a16="http://schemas.microsoft.com/office/drawing/2014/main" id="{6FC2B27B-BF65-4666-A5A8-52411B86B42D}"/>
                    </a:ext>
                  </a:extLst>
                </p:cNvPr>
                <p:cNvSpPr/>
                <p:nvPr/>
              </p:nvSpPr>
              <p:spPr>
                <a:xfrm>
                  <a:off x="1882189" y="1933575"/>
                  <a:ext cx="1531307" cy="600075"/>
                </a:xfrm>
                <a:prstGeom prst="flowChartProcess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id-ID" sz="200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Pemodelan form pengecekan baru</a:t>
                  </a:r>
                </a:p>
              </p:txBody>
            </p:sp>
            <p:sp>
              <p:nvSpPr>
                <p:cNvPr id="17" name="Flowchart: Process 16">
                  <a:extLst>
                    <a:ext uri="{FF2B5EF4-FFF2-40B4-BE49-F238E27FC236}">
                      <a16:creationId xmlns="" xmlns:a16="http://schemas.microsoft.com/office/drawing/2014/main" id="{ABB57522-6AAB-4685-9425-7B4C5CF196C4}"/>
                    </a:ext>
                  </a:extLst>
                </p:cNvPr>
                <p:cNvSpPr/>
                <p:nvPr/>
              </p:nvSpPr>
              <p:spPr>
                <a:xfrm>
                  <a:off x="-240443" y="1625970"/>
                  <a:ext cx="1707294" cy="1214290"/>
                </a:xfrm>
                <a:prstGeom prst="flowChartProcess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endParaRPr lang="id-ID" sz="2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Data Sekunder :</a:t>
                  </a:r>
                </a:p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Form serah terima asset/pengecekan kelengkapan kendaraan yang lama lama</a:t>
                  </a:r>
                </a:p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 </a:t>
                  </a:r>
                </a:p>
              </p:txBody>
            </p:sp>
            <p:grpSp>
              <p:nvGrpSpPr>
                <p:cNvPr id="18" name="Group 17">
                  <a:extLst>
                    <a:ext uri="{FF2B5EF4-FFF2-40B4-BE49-F238E27FC236}">
                      <a16:creationId xmlns="" xmlns:a16="http://schemas.microsoft.com/office/drawing/2014/main" id="{1DAB7025-3077-49C6-8EB5-665952C38EE1}"/>
                    </a:ext>
                  </a:extLst>
                </p:cNvPr>
                <p:cNvGrpSpPr/>
                <p:nvPr/>
              </p:nvGrpSpPr>
              <p:grpSpPr>
                <a:xfrm>
                  <a:off x="266700" y="0"/>
                  <a:ext cx="5366101" cy="2130461"/>
                  <a:chOff x="0" y="0"/>
                  <a:chExt cx="5366101" cy="2130461"/>
                </a:xfrm>
              </p:grpSpPr>
              <p:cxnSp>
                <p:nvCxnSpPr>
                  <p:cNvPr id="22" name="Straight Arrow Connector 21">
                    <a:extLst>
                      <a:ext uri="{FF2B5EF4-FFF2-40B4-BE49-F238E27FC236}">
                        <a16:creationId xmlns="" xmlns:a16="http://schemas.microsoft.com/office/drawing/2014/main" id="{1929D0BE-82BC-4081-BB25-EC247ECCBA0D}"/>
                      </a:ext>
                    </a:extLst>
                  </p:cNvPr>
                  <p:cNvCxnSpPr>
                    <a:cxnSpLocks/>
                    <a:endCxn id="26" idx="3"/>
                  </p:cNvCxnSpPr>
                  <p:nvPr/>
                </p:nvCxnSpPr>
                <p:spPr>
                  <a:xfrm flipH="1" flipV="1">
                    <a:off x="3034300" y="897797"/>
                    <a:ext cx="413701" cy="5314"/>
                  </a:xfrm>
                  <a:prstGeom prst="straightConnector1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Group 19">
                    <a:extLst>
                      <a:ext uri="{FF2B5EF4-FFF2-40B4-BE49-F238E27FC236}">
                        <a16:creationId xmlns="" xmlns:a16="http://schemas.microsoft.com/office/drawing/2014/main" id="{0BEE9B04-9F04-4FC8-97EB-71B53522486E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3034300" cy="1147257"/>
                    <a:chOff x="0" y="0"/>
                    <a:chExt cx="3034936" cy="1147696"/>
                  </a:xfrm>
                </p:grpSpPr>
                <p:sp>
                  <p:nvSpPr>
                    <p:cNvPr id="24" name="Oval 23">
                      <a:extLst>
                        <a:ext uri="{FF2B5EF4-FFF2-40B4-BE49-F238E27FC236}">
                          <a16:creationId xmlns="" xmlns:a16="http://schemas.microsoft.com/office/drawing/2014/main" id="{CCFBC804-F1FC-4A64-B3DA-D18D39A68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97537" y="0"/>
                      <a:ext cx="962025" cy="36385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Mulai</a:t>
                      </a:r>
                    </a:p>
                  </p:txBody>
                </p:sp>
                <p:cxnSp>
                  <p:nvCxnSpPr>
                    <p:cNvPr id="25" name="Straight Arrow Connector 24">
                      <a:extLst>
                        <a:ext uri="{FF2B5EF4-FFF2-40B4-BE49-F238E27FC236}">
                          <a16:creationId xmlns="" xmlns:a16="http://schemas.microsoft.com/office/drawing/2014/main" id="{91D01A23-DD0D-4512-BF86-4E3314FB9DBD}"/>
                        </a:ext>
                      </a:extLst>
                    </p:cNvPr>
                    <p:cNvCxnSpPr>
                      <a:cxnSpLocks/>
                      <a:stCxn id="24" idx="4"/>
                      <a:endCxn id="26" idx="0"/>
                    </p:cNvCxnSpPr>
                    <p:nvPr/>
                  </p:nvCxnSpPr>
                  <p:spPr>
                    <a:xfrm>
                      <a:off x="2378549" y="363855"/>
                      <a:ext cx="3924" cy="284731"/>
                    </a:xfrm>
                    <a:prstGeom prst="straightConnector1">
                      <a:avLst/>
                    </a:prstGeom>
                    <a:ln w="28575"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Flowchart: Document 25">
                      <a:extLst>
                        <a:ext uri="{FF2B5EF4-FFF2-40B4-BE49-F238E27FC236}">
                          <a16:creationId xmlns="" xmlns:a16="http://schemas.microsoft.com/office/drawing/2014/main" id="{E4E2F7C5-9C90-457D-9658-4E6C96FE4C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30011" y="648586"/>
                      <a:ext cx="1304925" cy="499110"/>
                    </a:xfrm>
                    <a:prstGeom prst="flowChartDocumen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Studi Literatur</a:t>
                      </a:r>
                    </a:p>
                  </p:txBody>
                </p:sp>
                <p:sp>
                  <p:nvSpPr>
                    <p:cNvPr id="27" name="Flowchart: Document 26">
                      <a:extLst>
                        <a:ext uri="{FF2B5EF4-FFF2-40B4-BE49-F238E27FC236}">
                          <a16:creationId xmlns="" xmlns:a16="http://schemas.microsoft.com/office/drawing/2014/main" id="{8CE27044-4D6E-4E4B-8ED2-7D039A822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659219"/>
                      <a:ext cx="1304925" cy="488477"/>
                    </a:xfrm>
                    <a:prstGeom prst="flowChartDocument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d-ID" sz="200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Jurnal</a:t>
                      </a:r>
                    </a:p>
                  </p:txBody>
                </p:sp>
                <p:cxnSp>
                  <p:nvCxnSpPr>
                    <p:cNvPr id="28" name="Straight Arrow Connector 27">
                      <a:extLst>
                        <a:ext uri="{FF2B5EF4-FFF2-40B4-BE49-F238E27FC236}">
                          <a16:creationId xmlns="" xmlns:a16="http://schemas.microsoft.com/office/drawing/2014/main" id="{6DE4EB15-5C73-4296-8046-833FC7A687C9}"/>
                        </a:ext>
                      </a:extLst>
                    </p:cNvPr>
                    <p:cNvCxnSpPr>
                      <a:cxnSpLocks/>
                      <a:stCxn id="27" idx="3"/>
                      <a:endCxn id="26" idx="1"/>
                    </p:cNvCxnSpPr>
                    <p:nvPr/>
                  </p:nvCxnSpPr>
                  <p:spPr>
                    <a:xfrm flipV="1">
                      <a:off x="1304925" y="898141"/>
                      <a:ext cx="425086" cy="5316"/>
                    </a:xfrm>
                    <a:prstGeom prst="straightConnector1">
                      <a:avLst/>
                    </a:prstGeom>
                    <a:ln w="28575">
                      <a:tailEnd type="arrow"/>
                    </a:ln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" name="Flowchart: Document 20">
                    <a:extLst>
                      <a:ext uri="{FF2B5EF4-FFF2-40B4-BE49-F238E27FC236}">
                        <a16:creationId xmlns="" xmlns:a16="http://schemas.microsoft.com/office/drawing/2014/main" id="{E64C5B88-5FEB-4B12-AA96-32E647E03155}"/>
                      </a:ext>
                    </a:extLst>
                  </p:cNvPr>
                  <p:cNvSpPr/>
                  <p:nvPr/>
                </p:nvSpPr>
                <p:spPr>
                  <a:xfrm>
                    <a:off x="3458467" y="658921"/>
                    <a:ext cx="1907634" cy="1471540"/>
                  </a:xfrm>
                  <a:prstGeom prst="flowChartDocumen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endPara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endParaRPr lang="id-ID" sz="2000" dirty="0"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endPara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endPara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Referensi</a:t>
                    </a:r>
                  </a:p>
                  <a:p>
                    <a:pPr lvl="0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- S</a:t>
                    </a: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K. Dirjen 725 th 2004</a:t>
                    </a:r>
                  </a:p>
                  <a:p>
                    <a:pPr lvl="0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- SOP mengenai Serah Terima </a:t>
                    </a:r>
                    <a:r>
                      <a:rPr lang="id-ID" sz="2000" i="1" dirty="0"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Asset</a:t>
                    </a: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a:t> Kelengkapan APD Kendaraan</a:t>
                    </a: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 </a:t>
                    </a:r>
                  </a:p>
                </p:txBody>
              </p: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="" xmlns:a16="http://schemas.microsoft.com/office/drawing/2014/main" id="{78326F72-B672-4CCE-9C0C-6F8ED899C3D6}"/>
                      </a:ext>
                    </a:extLst>
                  </p:cNvPr>
                  <p:cNvCxnSpPr>
                    <a:cxnSpLocks/>
                    <a:stCxn id="26" idx="2"/>
                    <a:endCxn id="16" idx="0"/>
                  </p:cNvCxnSpPr>
                  <p:nvPr/>
                </p:nvCxnSpPr>
                <p:spPr>
                  <a:xfrm flipH="1">
                    <a:off x="2381143" y="1114272"/>
                    <a:ext cx="832" cy="819303"/>
                  </a:xfrm>
                  <a:prstGeom prst="straightConnector1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5" name="Straight Arrow Connector 14">
                <a:extLst>
                  <a:ext uri="{FF2B5EF4-FFF2-40B4-BE49-F238E27FC236}">
                    <a16:creationId xmlns="" xmlns:a16="http://schemas.microsoft.com/office/drawing/2014/main" id="{95A0D0B8-6925-47BC-A1C0-CEAA3986DCCD}"/>
                  </a:ext>
                </a:extLst>
              </p:cNvPr>
              <p:cNvCxnSpPr>
                <a:cxnSpLocks/>
                <a:stCxn id="17" idx="3"/>
                <a:endCxn id="16" idx="1"/>
              </p:cNvCxnSpPr>
              <p:nvPr/>
            </p:nvCxnSpPr>
            <p:spPr>
              <a:xfrm>
                <a:off x="1466851" y="2160564"/>
                <a:ext cx="415338" cy="481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3A06598B-1344-4803-B46F-A742B88C0161}"/>
                </a:ext>
              </a:extLst>
            </p:cNvPr>
            <p:cNvGrpSpPr/>
            <p:nvPr/>
          </p:nvGrpSpPr>
          <p:grpSpPr>
            <a:xfrm>
              <a:off x="1822013" y="2852542"/>
              <a:ext cx="3731197" cy="3168128"/>
              <a:chOff x="-121103" y="-472336"/>
              <a:chExt cx="3731707" cy="3451283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="" xmlns:a16="http://schemas.microsoft.com/office/drawing/2014/main" id="{2B0D9855-912A-41BE-A3AC-E8AA7C2E803F}"/>
                  </a:ext>
                </a:extLst>
              </p:cNvPr>
              <p:cNvCxnSpPr>
                <a:cxnSpLocks/>
                <a:stCxn id="11" idx="3"/>
                <a:endCxn id="12" idx="1"/>
              </p:cNvCxnSpPr>
              <p:nvPr/>
            </p:nvCxnSpPr>
            <p:spPr>
              <a:xfrm>
                <a:off x="1304708" y="1250691"/>
                <a:ext cx="386492" cy="2615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Flowchart: Process 10">
                <a:extLst>
                  <a:ext uri="{FF2B5EF4-FFF2-40B4-BE49-F238E27FC236}">
                    <a16:creationId xmlns="" xmlns:a16="http://schemas.microsoft.com/office/drawing/2014/main" id="{028A0122-14B0-4BF9-B1DF-DE1B4ECA0158}"/>
                  </a:ext>
                </a:extLst>
              </p:cNvPr>
              <p:cNvSpPr/>
              <p:nvPr/>
            </p:nvSpPr>
            <p:spPr>
              <a:xfrm>
                <a:off x="-121103" y="978195"/>
                <a:ext cx="1425811" cy="544991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Perancangan/desain aplikasi</a:t>
                </a:r>
              </a:p>
            </p:txBody>
          </p:sp>
          <p:sp>
            <p:nvSpPr>
              <p:cNvPr id="12" name="Flowchart: Process 11">
                <a:extLst>
                  <a:ext uri="{FF2B5EF4-FFF2-40B4-BE49-F238E27FC236}">
                    <a16:creationId xmlns="" xmlns:a16="http://schemas.microsoft.com/office/drawing/2014/main" id="{3D5CCAD1-AD9B-405B-A990-930336B80082}"/>
                  </a:ext>
                </a:extLst>
              </p:cNvPr>
              <p:cNvSpPr/>
              <p:nvPr/>
            </p:nvSpPr>
            <p:spPr>
              <a:xfrm>
                <a:off x="1691200" y="-472336"/>
                <a:ext cx="1919404" cy="345128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</a:t>
                </a:r>
                <a:r>
                  <a:rPr lang="id-ID" sz="2000" i="1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login</a:t>
                </a:r>
                <a:endParaRPr lang="id-ID" sz="2000" dirty="0">
                  <a:effectLst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utama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pilih serah terima asset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utama dengan tombol cek 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list data</a:t>
                </a:r>
                <a:b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serah terima asset kelengkapan kendaraan.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tombol  ya/tidak pada list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list kondisi plakat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- Menu tombol pada list kondisi plakat</a:t>
                </a:r>
              </a:p>
              <a:p>
                <a:pPr lvl="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id-ID" sz="2000" dirty="0">
                    <a:ea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id-ID" sz="2000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Menu </a:t>
                </a:r>
                <a:r>
                  <a:rPr lang="id-ID" sz="2000" i="1" dirty="0"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logout</a:t>
                </a:r>
                <a:endParaRPr lang="id-ID" sz="2000" dirty="0">
                  <a:effectLst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6" name="Flowchart: Process 5">
              <a:extLst>
                <a:ext uri="{FF2B5EF4-FFF2-40B4-BE49-F238E27FC236}">
                  <a16:creationId xmlns="" xmlns:a16="http://schemas.microsoft.com/office/drawing/2014/main" id="{71B1CD45-A9D2-434A-8213-A19F57A8FF2A}"/>
                </a:ext>
              </a:extLst>
            </p:cNvPr>
            <p:cNvSpPr/>
            <p:nvPr/>
          </p:nvSpPr>
          <p:spPr>
            <a:xfrm>
              <a:off x="1560799" y="2838450"/>
              <a:ext cx="1942613" cy="580390"/>
            </a:xfrm>
            <a:prstGeom prst="flowChartProcess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Form pengecekan baru yang tlah disesuaikan dengan ketentuan regulasi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="" xmlns:a16="http://schemas.microsoft.com/office/drawing/2014/main" id="{C9E3369D-59A4-45F5-987A-6837B012B56D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>
              <a:off x="2532106" y="3418840"/>
              <a:ext cx="2716" cy="765227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5" name="Connector: Elbow 34">
            <a:extLst>
              <a:ext uri="{FF2B5EF4-FFF2-40B4-BE49-F238E27FC236}">
                <a16:creationId xmlns="" xmlns:a16="http://schemas.microsoft.com/office/drawing/2014/main" id="{E166A05D-C5A0-4946-AA16-1A978C56FDF3}"/>
              </a:ext>
            </a:extLst>
          </p:cNvPr>
          <p:cNvCxnSpPr>
            <a:cxnSpLocks/>
            <a:stCxn id="11" idx="2"/>
            <a:endCxn id="50" idx="0"/>
          </p:cNvCxnSpPr>
          <p:nvPr/>
        </p:nvCxnSpPr>
        <p:spPr>
          <a:xfrm rot="5400000" flipH="1" flipV="1">
            <a:off x="6500066" y="-643138"/>
            <a:ext cx="7041776" cy="9527230"/>
          </a:xfrm>
          <a:prstGeom prst="bentConnector5">
            <a:avLst>
              <a:gd name="adj1" fmla="val -33816"/>
              <a:gd name="adj2" fmla="val 62961"/>
              <a:gd name="adj3" fmla="val 103246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1A739C8D-54E1-4C91-B290-DEE082D4A4DF}"/>
              </a:ext>
            </a:extLst>
          </p:cNvPr>
          <p:cNvGrpSpPr/>
          <p:nvPr/>
        </p:nvGrpSpPr>
        <p:grpSpPr>
          <a:xfrm>
            <a:off x="11609661" y="599589"/>
            <a:ext cx="5630494" cy="4537960"/>
            <a:chOff x="209730" y="901987"/>
            <a:chExt cx="2905444" cy="2887394"/>
          </a:xfrm>
        </p:grpSpPr>
        <p:cxnSp>
          <p:nvCxnSpPr>
            <p:cNvPr id="40" name="Straight Arrow Connector 39">
              <a:extLst>
                <a:ext uri="{FF2B5EF4-FFF2-40B4-BE49-F238E27FC236}">
                  <a16:creationId xmlns="" xmlns:a16="http://schemas.microsoft.com/office/drawing/2014/main" id="{FB4AF6E5-8FA0-4A9E-93E7-0514F97D8408}"/>
                </a:ext>
              </a:extLst>
            </p:cNvPr>
            <p:cNvCxnSpPr/>
            <p:nvPr/>
          </p:nvCxnSpPr>
          <p:spPr>
            <a:xfrm>
              <a:off x="1842954" y="3574809"/>
              <a:ext cx="0" cy="21457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 40">
              <a:extLst>
                <a:ext uri="{FF2B5EF4-FFF2-40B4-BE49-F238E27FC236}">
                  <a16:creationId xmlns="" xmlns:a16="http://schemas.microsoft.com/office/drawing/2014/main" id="{A6A8EC9C-BA9E-45D1-8EA2-998EAC2747B4}"/>
                </a:ext>
              </a:extLst>
            </p:cNvPr>
            <p:cNvGrpSpPr/>
            <p:nvPr/>
          </p:nvGrpSpPr>
          <p:grpSpPr>
            <a:xfrm>
              <a:off x="209730" y="901987"/>
              <a:ext cx="2905444" cy="2633854"/>
              <a:chOff x="209730" y="901987"/>
              <a:chExt cx="2905444" cy="2633854"/>
            </a:xfrm>
          </p:grpSpPr>
          <p:cxnSp>
            <p:nvCxnSpPr>
              <p:cNvPr id="42" name="Elbow Connector 130">
                <a:extLst>
                  <a:ext uri="{FF2B5EF4-FFF2-40B4-BE49-F238E27FC236}">
                    <a16:creationId xmlns="" xmlns:a16="http://schemas.microsoft.com/office/drawing/2014/main" id="{698470B9-10F7-4E15-9284-F268B7BD5237}"/>
                  </a:ext>
                </a:extLst>
              </p:cNvPr>
              <p:cNvCxnSpPr>
                <a:cxnSpLocks/>
                <a:stCxn id="54" idx="1"/>
                <a:endCxn id="50" idx="1"/>
              </p:cNvCxnSpPr>
              <p:nvPr/>
            </p:nvCxnSpPr>
            <p:spPr>
              <a:xfrm rot="10800000" flipH="1">
                <a:off x="1054724" y="1107362"/>
                <a:ext cx="55102" cy="1147972"/>
              </a:xfrm>
              <a:prstGeom prst="bentConnector3">
                <a:avLst>
                  <a:gd name="adj1" fmla="val -757772"/>
                </a:avLst>
              </a:prstGeom>
              <a:ln w="28575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5" name="Group 44">
                <a:extLst>
                  <a:ext uri="{FF2B5EF4-FFF2-40B4-BE49-F238E27FC236}">
                    <a16:creationId xmlns="" xmlns:a16="http://schemas.microsoft.com/office/drawing/2014/main" id="{322392AB-E49E-4BFC-8583-1F62768A9540}"/>
                  </a:ext>
                </a:extLst>
              </p:cNvPr>
              <p:cNvGrpSpPr/>
              <p:nvPr/>
            </p:nvGrpSpPr>
            <p:grpSpPr>
              <a:xfrm>
                <a:off x="209730" y="901987"/>
                <a:ext cx="2905444" cy="2633854"/>
                <a:chOff x="752464" y="34381"/>
                <a:chExt cx="2905444" cy="2859185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="" xmlns:a16="http://schemas.microsoft.com/office/drawing/2014/main" id="{1296D7EA-C6B0-4C69-A793-CD9ED6BF7F20}"/>
                    </a:ext>
                  </a:extLst>
                </p:cNvPr>
                <p:cNvCxnSpPr>
                  <a:cxnSpLocks/>
                  <a:stCxn id="54" idx="2"/>
                  <a:endCxn id="100" idx="0"/>
                </p:cNvCxnSpPr>
                <p:nvPr/>
              </p:nvCxnSpPr>
              <p:spPr>
                <a:xfrm>
                  <a:off x="2402249" y="1755394"/>
                  <a:ext cx="20384" cy="1138172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8" name="Flowchart: Process 47">
                  <a:extLst>
                    <a:ext uri="{FF2B5EF4-FFF2-40B4-BE49-F238E27FC236}">
                      <a16:creationId xmlns="" xmlns:a16="http://schemas.microsoft.com/office/drawing/2014/main" id="{2A7EC083-4C9D-4308-9ACD-111714F030ED}"/>
                    </a:ext>
                  </a:extLst>
                </p:cNvPr>
                <p:cNvSpPr/>
                <p:nvPr/>
              </p:nvSpPr>
              <p:spPr>
                <a:xfrm>
                  <a:off x="2934075" y="1643737"/>
                  <a:ext cx="723833" cy="262799"/>
                </a:xfrm>
                <a:prstGeom prst="flowChartProcess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Ya </a:t>
                  </a:r>
                </a:p>
              </p:txBody>
            </p:sp>
            <p:grpSp>
              <p:nvGrpSpPr>
                <p:cNvPr id="49" name="Group 48">
                  <a:extLst>
                    <a:ext uri="{FF2B5EF4-FFF2-40B4-BE49-F238E27FC236}">
                      <a16:creationId xmlns="" xmlns:a16="http://schemas.microsoft.com/office/drawing/2014/main" id="{1E807D86-97BF-4B8A-B3B5-4273A0F87DA5}"/>
                    </a:ext>
                  </a:extLst>
                </p:cNvPr>
                <p:cNvGrpSpPr/>
                <p:nvPr/>
              </p:nvGrpSpPr>
              <p:grpSpPr>
                <a:xfrm>
                  <a:off x="752464" y="34381"/>
                  <a:ext cx="2795980" cy="1721013"/>
                  <a:chOff x="562016" y="34381"/>
                  <a:chExt cx="2796232" cy="1721016"/>
                </a:xfrm>
              </p:grpSpPr>
              <p:sp>
                <p:nvSpPr>
                  <p:cNvPr id="50" name="Flowchart: Process 49">
                    <a:extLst>
                      <a:ext uri="{FF2B5EF4-FFF2-40B4-BE49-F238E27FC236}">
                        <a16:creationId xmlns="" xmlns:a16="http://schemas.microsoft.com/office/drawing/2014/main" id="{07D13FB4-E477-41B5-A462-DD86C9C5647A}"/>
                      </a:ext>
                    </a:extLst>
                  </p:cNvPr>
                  <p:cNvSpPr/>
                  <p:nvPr/>
                </p:nvSpPr>
                <p:spPr>
                  <a:xfrm>
                    <a:off x="1462194" y="34381"/>
                    <a:ext cx="1476568" cy="445890"/>
                  </a:xfrm>
                  <a:prstGeom prst="flowChartProcess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Perancangan </a:t>
                    </a:r>
                    <a:r>
                      <a:rPr lang="id-ID" sz="2000" i="1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sistem aplikasi Android</a:t>
                    </a:r>
                    <a:endParaRPr lang="id-ID" sz="20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1" name="Flowchart: Process 50">
                    <a:extLst>
                      <a:ext uri="{FF2B5EF4-FFF2-40B4-BE49-F238E27FC236}">
                        <a16:creationId xmlns="" xmlns:a16="http://schemas.microsoft.com/office/drawing/2014/main" id="{F25F5FA8-A7E6-4659-9364-FE7408BC1E45}"/>
                      </a:ext>
                    </a:extLst>
                  </p:cNvPr>
                  <p:cNvSpPr/>
                  <p:nvPr/>
                </p:nvSpPr>
                <p:spPr>
                  <a:xfrm>
                    <a:off x="1338684" y="781151"/>
                    <a:ext cx="2019564" cy="301433"/>
                  </a:xfrm>
                  <a:prstGeom prst="flowChartProcess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Debug sistem app Android</a:t>
                    </a:r>
                  </a:p>
                </p:txBody>
              </p:sp>
              <p:cxnSp>
                <p:nvCxnSpPr>
                  <p:cNvPr id="52" name="Straight Arrow Connector 51">
                    <a:extLst>
                      <a:ext uri="{FF2B5EF4-FFF2-40B4-BE49-F238E27FC236}">
                        <a16:creationId xmlns="" xmlns:a16="http://schemas.microsoft.com/office/drawing/2014/main" id="{4E52ABD5-9A12-4218-90DA-D6D8A1E64EC9}"/>
                      </a:ext>
                    </a:extLst>
                  </p:cNvPr>
                  <p:cNvCxnSpPr>
                    <a:cxnSpLocks/>
                    <a:stCxn id="50" idx="2"/>
                  </p:cNvCxnSpPr>
                  <p:nvPr/>
                </p:nvCxnSpPr>
                <p:spPr>
                  <a:xfrm>
                    <a:off x="2200478" y="480271"/>
                    <a:ext cx="9756" cy="303447"/>
                  </a:xfrm>
                  <a:prstGeom prst="straightConnector1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="" xmlns:a16="http://schemas.microsoft.com/office/drawing/2014/main" id="{1E5FB556-E1CA-42C1-8B41-D1949DE520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95387" y="1082584"/>
                    <a:ext cx="5969" cy="184149"/>
                  </a:xfrm>
                  <a:prstGeom prst="straightConnector1">
                    <a:avLst/>
                  </a:prstGeom>
                  <a:ln w="28575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Flowchart: Decision 53">
                    <a:extLst>
                      <a:ext uri="{FF2B5EF4-FFF2-40B4-BE49-F238E27FC236}">
                        <a16:creationId xmlns="" xmlns:a16="http://schemas.microsoft.com/office/drawing/2014/main" id="{ACFF09D7-7C2A-47E7-90AF-B99E525E5208}"/>
                      </a:ext>
                    </a:extLst>
                  </p:cNvPr>
                  <p:cNvSpPr/>
                  <p:nvPr/>
                </p:nvSpPr>
                <p:spPr>
                  <a:xfrm>
                    <a:off x="1407087" y="1251626"/>
                    <a:ext cx="1609725" cy="503771"/>
                  </a:xfrm>
                  <a:prstGeom prst="flowChartDecision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Uji Coba</a:t>
                    </a:r>
                  </a:p>
                </p:txBody>
              </p:sp>
              <p:sp>
                <p:nvSpPr>
                  <p:cNvPr id="55" name="Flowchart: Process 54">
                    <a:extLst>
                      <a:ext uri="{FF2B5EF4-FFF2-40B4-BE49-F238E27FC236}">
                        <a16:creationId xmlns="" xmlns:a16="http://schemas.microsoft.com/office/drawing/2014/main" id="{27DFFF03-A16F-48B5-AA5E-6FD5D9087DE2}"/>
                      </a:ext>
                    </a:extLst>
                  </p:cNvPr>
                  <p:cNvSpPr/>
                  <p:nvPr/>
                </p:nvSpPr>
                <p:spPr>
                  <a:xfrm>
                    <a:off x="562016" y="783718"/>
                    <a:ext cx="723900" cy="290195"/>
                  </a:xfrm>
                  <a:prstGeom prst="flowChartProcess">
                    <a:avLst/>
                  </a:prstGeom>
                  <a:ln w="2857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id-ID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Tidak</a:t>
                    </a:r>
                  </a:p>
                </p:txBody>
              </p:sp>
            </p:grpSp>
          </p:grpSp>
        </p:grp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216D47D9-4A92-4F56-9E64-E91DEFD6801B}"/>
              </a:ext>
            </a:extLst>
          </p:cNvPr>
          <p:cNvGrpSpPr/>
          <p:nvPr/>
        </p:nvGrpSpPr>
        <p:grpSpPr>
          <a:xfrm>
            <a:off x="11805925" y="3637156"/>
            <a:ext cx="5373883" cy="6572382"/>
            <a:chOff x="8897880" y="2422552"/>
            <a:chExt cx="3249245" cy="4351628"/>
          </a:xfrm>
        </p:grpSpPr>
        <p:cxnSp>
          <p:nvCxnSpPr>
            <p:cNvPr id="112" name="Elbow Connector 126">
              <a:extLst>
                <a:ext uri="{FF2B5EF4-FFF2-40B4-BE49-F238E27FC236}">
                  <a16:creationId xmlns="" xmlns:a16="http://schemas.microsoft.com/office/drawing/2014/main" id="{411A6389-54B5-4333-A5E9-569F2DB8E13A}"/>
                </a:ext>
              </a:extLst>
            </p:cNvPr>
            <p:cNvCxnSpPr>
              <a:cxnSpLocks/>
              <a:stCxn id="107" idx="1"/>
              <a:endCxn id="104" idx="1"/>
            </p:cNvCxnSpPr>
            <p:nvPr/>
          </p:nvCxnSpPr>
          <p:spPr>
            <a:xfrm rot="10800000" flipH="1">
              <a:off x="9951980" y="4120199"/>
              <a:ext cx="146050" cy="1228407"/>
            </a:xfrm>
            <a:prstGeom prst="bentConnector3">
              <a:avLst>
                <a:gd name="adj1" fmla="val -462679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Elbow Connector 144">
              <a:extLst>
                <a:ext uri="{FF2B5EF4-FFF2-40B4-BE49-F238E27FC236}">
                  <a16:creationId xmlns="" xmlns:a16="http://schemas.microsoft.com/office/drawing/2014/main" id="{A327E8CF-7906-45EE-94C1-261E36BF6020}"/>
                </a:ext>
              </a:extLst>
            </p:cNvPr>
            <p:cNvCxnSpPr>
              <a:cxnSpLocks/>
              <a:stCxn id="100" idx="1"/>
              <a:endCxn id="115" idx="1"/>
            </p:cNvCxnSpPr>
            <p:nvPr/>
          </p:nvCxnSpPr>
          <p:spPr>
            <a:xfrm rot="10800000" flipH="1">
              <a:off x="9931659" y="2422552"/>
              <a:ext cx="251982" cy="996288"/>
            </a:xfrm>
            <a:prstGeom prst="bentConnector3">
              <a:avLst>
                <a:gd name="adj1" fmla="val -255981"/>
              </a:avLst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Flowchart: Process 96">
              <a:extLst>
                <a:ext uri="{FF2B5EF4-FFF2-40B4-BE49-F238E27FC236}">
                  <a16:creationId xmlns="" xmlns:a16="http://schemas.microsoft.com/office/drawing/2014/main" id="{5A3FFB0B-E488-4E2A-B2D0-7F50055F7953}"/>
                </a:ext>
              </a:extLst>
            </p:cNvPr>
            <p:cNvSpPr/>
            <p:nvPr/>
          </p:nvSpPr>
          <p:spPr>
            <a:xfrm>
              <a:off x="11035468" y="3611965"/>
              <a:ext cx="788035" cy="262255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Ya </a:t>
              </a:r>
            </a:p>
          </p:txBody>
        </p:sp>
        <p:sp>
          <p:nvSpPr>
            <p:cNvPr id="98" name="Flowchart: Process 97">
              <a:extLst>
                <a:ext uri="{FF2B5EF4-FFF2-40B4-BE49-F238E27FC236}">
                  <a16:creationId xmlns="" xmlns:a16="http://schemas.microsoft.com/office/drawing/2014/main" id="{B4C306E9-1886-4F01-A22B-4FB1C448B249}"/>
                </a:ext>
              </a:extLst>
            </p:cNvPr>
            <p:cNvSpPr/>
            <p:nvPr/>
          </p:nvSpPr>
          <p:spPr>
            <a:xfrm>
              <a:off x="9978015" y="2757805"/>
              <a:ext cx="1613535" cy="294640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Debug database</a:t>
              </a: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="" xmlns:a16="http://schemas.microsoft.com/office/drawing/2014/main" id="{EECDD058-A3CB-4299-8018-FBC59613863B}"/>
                </a:ext>
              </a:extLst>
            </p:cNvPr>
            <p:cNvCxnSpPr/>
            <p:nvPr/>
          </p:nvCxnSpPr>
          <p:spPr>
            <a:xfrm>
              <a:off x="10734935" y="3675380"/>
              <a:ext cx="0" cy="23812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Flowchart: Decision 99">
              <a:extLst>
                <a:ext uri="{FF2B5EF4-FFF2-40B4-BE49-F238E27FC236}">
                  <a16:creationId xmlns="" xmlns:a16="http://schemas.microsoft.com/office/drawing/2014/main" id="{38771B82-2F65-4E72-917C-F161B256D523}"/>
                </a:ext>
              </a:extLst>
            </p:cNvPr>
            <p:cNvSpPr/>
            <p:nvPr/>
          </p:nvSpPr>
          <p:spPr>
            <a:xfrm>
              <a:off x="9931660" y="3152140"/>
              <a:ext cx="1609090" cy="533400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Uji Coba</a:t>
              </a:r>
            </a:p>
          </p:txBody>
        </p:sp>
        <p:sp>
          <p:nvSpPr>
            <p:cNvPr id="101" name="Flowchart: Process 100">
              <a:extLst>
                <a:ext uri="{FF2B5EF4-FFF2-40B4-BE49-F238E27FC236}">
                  <a16:creationId xmlns="" xmlns:a16="http://schemas.microsoft.com/office/drawing/2014/main" id="{69E43564-C868-4F62-873F-68BB82CC856C}"/>
                </a:ext>
              </a:extLst>
            </p:cNvPr>
            <p:cNvSpPr/>
            <p:nvPr/>
          </p:nvSpPr>
          <p:spPr>
            <a:xfrm>
              <a:off x="8920740" y="2706370"/>
              <a:ext cx="723265" cy="283845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="" xmlns:a16="http://schemas.microsoft.com/office/drawing/2014/main" id="{32D4DD10-31AB-4530-8FA9-735C18E6D5A4}"/>
                </a:ext>
              </a:extLst>
            </p:cNvPr>
            <p:cNvCxnSpPr>
              <a:cxnSpLocks/>
              <a:stCxn id="107" idx="2"/>
              <a:endCxn id="109" idx="0"/>
            </p:cNvCxnSpPr>
            <p:nvPr/>
          </p:nvCxnSpPr>
          <p:spPr>
            <a:xfrm flipH="1">
              <a:off x="10754570" y="5615305"/>
              <a:ext cx="1955" cy="263882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lowchart: Process 102">
              <a:extLst>
                <a:ext uri="{FF2B5EF4-FFF2-40B4-BE49-F238E27FC236}">
                  <a16:creationId xmlns="" xmlns:a16="http://schemas.microsoft.com/office/drawing/2014/main" id="{6387B5A2-3928-48F5-99D8-D890844E5E9C}"/>
                </a:ext>
              </a:extLst>
            </p:cNvPr>
            <p:cNvSpPr/>
            <p:nvPr/>
          </p:nvSpPr>
          <p:spPr>
            <a:xfrm>
              <a:off x="10959204" y="5581905"/>
              <a:ext cx="723265" cy="257175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Ya </a:t>
              </a:r>
            </a:p>
          </p:txBody>
        </p:sp>
        <p:sp>
          <p:nvSpPr>
            <p:cNvPr id="104" name="Flowchart: Process 103">
              <a:extLst>
                <a:ext uri="{FF2B5EF4-FFF2-40B4-BE49-F238E27FC236}">
                  <a16:creationId xmlns="" xmlns:a16="http://schemas.microsoft.com/office/drawing/2014/main" id="{656424F9-6948-402C-B1F9-6495951236DC}"/>
                </a:ext>
              </a:extLst>
            </p:cNvPr>
            <p:cNvSpPr/>
            <p:nvPr/>
          </p:nvSpPr>
          <p:spPr>
            <a:xfrm>
              <a:off x="10098030" y="3902075"/>
              <a:ext cx="1304290" cy="436245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Perancangan </a:t>
              </a:r>
              <a:r>
                <a:rPr lang="id-ID" sz="2000" i="1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web</a:t>
              </a:r>
              <a:endParaRPr lang="id-ID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Flowchart: Process 104">
              <a:extLst>
                <a:ext uri="{FF2B5EF4-FFF2-40B4-BE49-F238E27FC236}">
                  <a16:creationId xmlns="" xmlns:a16="http://schemas.microsoft.com/office/drawing/2014/main" id="{EE2BDC35-3E19-4C7E-ACB0-827060EDE918}"/>
                </a:ext>
              </a:extLst>
            </p:cNvPr>
            <p:cNvSpPr/>
            <p:nvPr/>
          </p:nvSpPr>
          <p:spPr>
            <a:xfrm>
              <a:off x="9964680" y="4560570"/>
              <a:ext cx="1613535" cy="294640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Debug web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="" xmlns:a16="http://schemas.microsoft.com/office/drawing/2014/main" id="{8F3F963A-BCDF-42AB-B7D7-3C6224780D63}"/>
                </a:ext>
              </a:extLst>
            </p:cNvPr>
            <p:cNvCxnSpPr/>
            <p:nvPr/>
          </p:nvCxnSpPr>
          <p:spPr>
            <a:xfrm>
              <a:off x="10746365" y="4866005"/>
              <a:ext cx="0" cy="21653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7" name="Flowchart: Decision 106">
              <a:extLst>
                <a:ext uri="{FF2B5EF4-FFF2-40B4-BE49-F238E27FC236}">
                  <a16:creationId xmlns="" xmlns:a16="http://schemas.microsoft.com/office/drawing/2014/main" id="{DD7E8B34-FCAA-4801-9756-A996EE457181}"/>
                </a:ext>
              </a:extLst>
            </p:cNvPr>
            <p:cNvSpPr/>
            <p:nvPr/>
          </p:nvSpPr>
          <p:spPr>
            <a:xfrm>
              <a:off x="9951980" y="5081905"/>
              <a:ext cx="1609090" cy="533400"/>
            </a:xfrm>
            <a:prstGeom prst="flowChartDecision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Uji Coba</a:t>
              </a:r>
            </a:p>
          </p:txBody>
        </p:sp>
        <p:sp>
          <p:nvSpPr>
            <p:cNvPr id="108" name="Flowchart: Process 107">
              <a:extLst>
                <a:ext uri="{FF2B5EF4-FFF2-40B4-BE49-F238E27FC236}">
                  <a16:creationId xmlns="" xmlns:a16="http://schemas.microsoft.com/office/drawing/2014/main" id="{FA780E88-D933-44B4-ABAF-472409FC99F1}"/>
                </a:ext>
              </a:extLst>
            </p:cNvPr>
            <p:cNvSpPr/>
            <p:nvPr/>
          </p:nvSpPr>
          <p:spPr>
            <a:xfrm>
              <a:off x="8897880" y="4613910"/>
              <a:ext cx="723265" cy="283845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Tidak</a:t>
              </a:r>
            </a:p>
          </p:txBody>
        </p:sp>
        <p:sp>
          <p:nvSpPr>
            <p:cNvPr id="109" name="Flowchart: Process 108">
              <a:extLst>
                <a:ext uri="{FF2B5EF4-FFF2-40B4-BE49-F238E27FC236}">
                  <a16:creationId xmlns="" xmlns:a16="http://schemas.microsoft.com/office/drawing/2014/main" id="{0D32869C-DB1B-4BA3-A371-C532089871CB}"/>
                </a:ext>
              </a:extLst>
            </p:cNvPr>
            <p:cNvSpPr/>
            <p:nvPr/>
          </p:nvSpPr>
          <p:spPr>
            <a:xfrm>
              <a:off x="9362015" y="5879187"/>
              <a:ext cx="2785110" cy="294640"/>
            </a:xfrm>
            <a:prstGeom prst="flowChartProcess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id-ID" sz="20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Hasil</a:t>
              </a:r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="" xmlns:a16="http://schemas.microsoft.com/office/drawing/2014/main" id="{D4855977-4547-4245-9909-1F94985F2F6E}"/>
                </a:ext>
              </a:extLst>
            </p:cNvPr>
            <p:cNvCxnSpPr>
              <a:cxnSpLocks/>
              <a:stCxn id="109" idx="2"/>
              <a:endCxn id="111" idx="0"/>
            </p:cNvCxnSpPr>
            <p:nvPr/>
          </p:nvCxnSpPr>
          <p:spPr>
            <a:xfrm flipH="1">
              <a:off x="10754490" y="6173827"/>
              <a:ext cx="80" cy="201573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="" xmlns:a16="http://schemas.microsoft.com/office/drawing/2014/main" id="{DB49F361-02D8-4681-B574-CE829F938E0E}"/>
                </a:ext>
              </a:extLst>
            </p:cNvPr>
            <p:cNvSpPr/>
            <p:nvPr/>
          </p:nvSpPr>
          <p:spPr>
            <a:xfrm>
              <a:off x="10174735" y="6375400"/>
              <a:ext cx="1159510" cy="39878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d-ID" sz="20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SELESAI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="" xmlns:a16="http://schemas.microsoft.com/office/drawing/2014/main" id="{74B2FE84-0F7A-4D41-9316-9B5F5266D817}"/>
                </a:ext>
              </a:extLst>
            </p:cNvPr>
            <p:cNvCxnSpPr/>
            <p:nvPr/>
          </p:nvCxnSpPr>
          <p:spPr>
            <a:xfrm>
              <a:off x="10745666" y="4330061"/>
              <a:ext cx="0" cy="23812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Flowchart: Process 114">
            <a:extLst>
              <a:ext uri="{FF2B5EF4-FFF2-40B4-BE49-F238E27FC236}">
                <a16:creationId xmlns="" xmlns:a16="http://schemas.microsoft.com/office/drawing/2014/main" id="{32B4A489-91F5-4E01-B130-FF6D61F1E2B6}"/>
              </a:ext>
            </a:extLst>
          </p:cNvPr>
          <p:cNvSpPr/>
          <p:nvPr/>
        </p:nvSpPr>
        <p:spPr>
          <a:xfrm>
            <a:off x="13932423" y="3303706"/>
            <a:ext cx="1787874" cy="666898"/>
          </a:xfrm>
          <a:prstGeom prst="flowChartProcess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id-ID" sz="18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Perancangan database </a:t>
            </a:r>
          </a:p>
        </p:txBody>
      </p:sp>
    </p:spTree>
    <p:extLst>
      <p:ext uri="{BB962C8B-B14F-4D97-AF65-F5344CB8AC3E}">
        <p14:creationId xmlns:p14="http://schemas.microsoft.com/office/powerpoint/2010/main" val="344440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6756912" y="645146"/>
            <a:ext cx="990290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1701208" y="1659995"/>
            <a:ext cx="14651665" cy="107721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dirty="0"/>
              <a:t>Jenis penelitian ini menggunakan </a:t>
            </a:r>
            <a:r>
              <a:rPr lang="id-ID" b="1" dirty="0"/>
              <a:t>metode </a:t>
            </a:r>
            <a:r>
              <a:rPr lang="id-ID" b="1" i="1" dirty="0"/>
              <a:t>Rapid Application Development</a:t>
            </a:r>
            <a:r>
              <a:rPr lang="id-ID" b="1" dirty="0"/>
              <a:t> (RAD) dan metode pengujian kotak hitam</a:t>
            </a:r>
            <a:r>
              <a:rPr lang="id-ID" b="1" dirty="0" smtClean="0"/>
              <a:t>.</a:t>
            </a:r>
            <a:endParaRPr lang="id-ID" b="1" dirty="0"/>
          </a:p>
        </p:txBody>
      </p:sp>
      <p:sp>
        <p:nvSpPr>
          <p:cNvPr id="5" name="Rectangle 4"/>
          <p:cNvSpPr/>
          <p:nvPr/>
        </p:nvSpPr>
        <p:spPr>
          <a:xfrm>
            <a:off x="1020725" y="3296706"/>
            <a:ext cx="9590568" cy="20621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id-ID" b="1" i="1" dirty="0" smtClean="0">
                <a:solidFill>
                  <a:schemeClr val="tx1"/>
                </a:solidFill>
              </a:rPr>
              <a:t>Rapid </a:t>
            </a:r>
            <a:r>
              <a:rPr lang="id-ID" b="1" i="1" dirty="0">
                <a:solidFill>
                  <a:schemeClr val="tx1"/>
                </a:solidFill>
              </a:rPr>
              <a:t>Application Development </a:t>
            </a:r>
            <a:r>
              <a:rPr lang="id-ID" b="1" dirty="0">
                <a:solidFill>
                  <a:schemeClr val="tx1"/>
                </a:solidFill>
              </a:rPr>
              <a:t>(RAD) </a:t>
            </a:r>
            <a:r>
              <a:rPr lang="id-ID" b="1" dirty="0" smtClean="0">
                <a:solidFill>
                  <a:schemeClr val="tx1"/>
                </a:solidFill>
              </a:rPr>
              <a:t>sebuah adaptasi “kecepatan tinggi” dari model </a:t>
            </a:r>
            <a:r>
              <a:rPr lang="id-ID" b="1" i="1" dirty="0" smtClean="0">
                <a:solidFill>
                  <a:schemeClr val="tx1"/>
                </a:solidFill>
              </a:rPr>
              <a:t>waterfall, </a:t>
            </a:r>
            <a:r>
              <a:rPr lang="id-ID" b="1" dirty="0" smtClean="0">
                <a:solidFill>
                  <a:schemeClr val="tx1"/>
                </a:solidFill>
              </a:rPr>
              <a:t>dimana perkembangan pesat dengan komponen (Pressman.2005)</a:t>
            </a:r>
            <a:endParaRPr lang="id-ID" b="1" i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72670" y="5358809"/>
            <a:ext cx="10474531" cy="270067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endParaRPr lang="id-ID" dirty="0" smtClean="0"/>
          </a:p>
          <a:p>
            <a:pPr algn="just"/>
            <a:r>
              <a:rPr lang="id-ID" dirty="0" smtClean="0">
                <a:solidFill>
                  <a:schemeClr val="tx1"/>
                </a:solidFill>
              </a:rPr>
              <a:t>Metode </a:t>
            </a:r>
            <a:r>
              <a:rPr lang="id-ID" dirty="0">
                <a:solidFill>
                  <a:schemeClr val="tx1"/>
                </a:solidFill>
              </a:rPr>
              <a:t>pengujian kotak hitam merupakan jenis dari pengujian dengan mengabaikan mekanisme internal sistem atau komponen dan hanya berfokus pada keluaran yang dihasilkan dalam menanggapi masukan yang dipilih (Bhasin, dkk ,2014 : 36).</a:t>
            </a:r>
          </a:p>
          <a:p>
            <a:pPr algn="just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147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6802100" y="645146"/>
            <a:ext cx="945102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pic>
        <p:nvPicPr>
          <p:cNvPr id="3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120" y="2316973"/>
            <a:ext cx="12497297" cy="72966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22320" y="869173"/>
            <a:ext cx="12497297" cy="14478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id-ID" sz="60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JADWAL KEGIATAN</a:t>
            </a:r>
            <a:endParaRPr kumimoji="1" lang="id-ID" sz="60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9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6"/>
          </p:nvPr>
        </p:nvSpPr>
        <p:spPr>
          <a:xfrm>
            <a:off x="8096250" y="2590615"/>
            <a:ext cx="9772650" cy="1407886"/>
          </a:xfrm>
        </p:spPr>
        <p:txBody>
          <a:bodyPr/>
          <a:lstStyle/>
          <a:p>
            <a:r>
              <a:rPr lang="id-ID" altLang="ja-JP" dirty="0"/>
              <a:t>BE THE BEST PERSON</a:t>
            </a:r>
            <a:endParaRPr kumimoji="1" lang="ja-JP" altLang="en-US" dirty="0"/>
          </a:p>
        </p:txBody>
      </p:sp>
      <p:pic>
        <p:nvPicPr>
          <p:cNvPr id="17" name="図プレースホルダー 16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>
          <a:xfrm>
            <a:off x="7928716" y="6023540"/>
            <a:ext cx="1077775" cy="1077775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quarter" idx="25"/>
          </p:nvPr>
        </p:nvSpPr>
        <p:spPr>
          <a:xfrm>
            <a:off x="8770040" y="4292603"/>
            <a:ext cx="7868307" cy="1853371"/>
          </a:xfrm>
        </p:spPr>
        <p:txBody>
          <a:bodyPr>
            <a:normAutofit/>
          </a:bodyPr>
          <a:lstStyle/>
          <a:p>
            <a:r>
              <a:rPr lang="id-ID" altLang="ja-JP" b="1" dirty="0" smtClean="0">
                <a:latin typeface="Arial Black" panose="020B0A04020102020204" pitchFamily="34" charset="0"/>
              </a:rPr>
              <a:t>NAMA	: FERA RIDIANTIKA</a:t>
            </a:r>
          </a:p>
          <a:p>
            <a:r>
              <a:rPr lang="id-ID" altLang="ja-JP" b="1" dirty="0">
                <a:latin typeface="Arial Black" panose="020B0A04020102020204" pitchFamily="34" charset="0"/>
              </a:rPr>
              <a:t>NOTAR	: </a:t>
            </a:r>
            <a:r>
              <a:rPr lang="id-ID" altLang="ja-JP" b="1" dirty="0" smtClean="0">
                <a:latin typeface="Arial Black" panose="020B0A04020102020204" pitchFamily="34" charset="0"/>
              </a:rPr>
              <a:t>13.II.0061</a:t>
            </a:r>
            <a:endParaRPr lang="id-ID" altLang="ja-JP" b="1" dirty="0">
              <a:latin typeface="Arial Black" panose="020B0A04020102020204" pitchFamily="34" charset="0"/>
            </a:endParaRPr>
          </a:p>
          <a:p>
            <a:r>
              <a:rPr lang="id-ID" altLang="ja-JP" b="1" dirty="0" smtClean="0">
                <a:latin typeface="Arial Black" panose="020B0A04020102020204" pitchFamily="34" charset="0"/>
              </a:rPr>
              <a:t>JURUSAN	: DIV TEKNIK KESELAMATAN OTOMOTIF</a:t>
            </a:r>
            <a:endParaRPr lang="id-ID" altLang="ja-JP" b="1" dirty="0">
              <a:latin typeface="Arial Black" panose="020B0A04020102020204" pitchFamily="34" charset="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/>
              <a:t>facebook.com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kumimoji="1" lang="en-US" altLang="ja-JP" dirty="0"/>
              <a:t>twitter.com</a:t>
            </a:r>
            <a:endParaRPr kumimoji="1" lang="ja-JP" altLang="en-US" dirty="0"/>
          </a:p>
        </p:txBody>
      </p:sp>
      <p:pic>
        <p:nvPicPr>
          <p:cNvPr id="26" name="図プレースホルダー 25"/>
          <p:cNvPicPr>
            <a:picLocks noGrp="1" noChangeAspect="1"/>
          </p:cNvPicPr>
          <p:nvPr>
            <p:ph type="pic" sz="quarter" idx="3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3" name="テキスト プレースホルダー 1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id-ID" altLang="ja-JP" dirty="0" smtClean="0"/>
              <a:t>frindiantika@g</a:t>
            </a:r>
            <a:r>
              <a:rPr kumimoji="1" lang="en-US" altLang="ja-JP" dirty="0" smtClean="0"/>
              <a:t>mail.com</a:t>
            </a:r>
            <a:endParaRPr kumimoji="1" lang="ja-JP" altLang="en-US" dirty="0"/>
          </a:p>
        </p:txBody>
      </p:sp>
      <p:pic>
        <p:nvPicPr>
          <p:cNvPr id="27" name="図プレースホルダー 26"/>
          <p:cNvPicPr>
            <a:picLocks noGrp="1" noChangeAspect="1"/>
          </p:cNvPicPr>
          <p:nvPr>
            <p:ph type="pic" sz="quarter" idx="3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15" name="テキスト プレースホルダー 14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id-ID" altLang="ja-JP" dirty="0" smtClean="0"/>
              <a:t>+62</a:t>
            </a:r>
            <a:r>
              <a:rPr kumimoji="1" lang="id-ID" altLang="ja-JP" dirty="0" smtClean="0"/>
              <a:t>87 700 350 127</a:t>
            </a:r>
            <a:endParaRPr kumimoji="1" lang="ja-JP" altLang="en-US" dirty="0"/>
          </a:p>
        </p:txBody>
      </p:sp>
      <p:pic>
        <p:nvPicPr>
          <p:cNvPr id="24" name="図プレースホルダー 23"/>
          <p:cNvPicPr>
            <a:picLocks noGrp="1" noChangeAspect="1"/>
          </p:cNvPicPr>
          <p:nvPr>
            <p:ph type="pic" sz="quarter" idx="2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6293"/>
          <a:stretch>
            <a:fillRect/>
          </a:stretch>
        </p:blipFill>
        <p:spPr>
          <a:xfrm>
            <a:off x="13205782" y="6430966"/>
            <a:ext cx="649459" cy="649459"/>
          </a:xfrm>
        </p:spPr>
      </p:pic>
      <p:pic>
        <p:nvPicPr>
          <p:cNvPr id="23" name="図プレースホルダー 22"/>
          <p:cNvPicPr>
            <a:picLocks noGrp="1" noChangeAspect="1"/>
          </p:cNvPicPr>
          <p:nvPr>
            <p:ph type="pic" sz="quarter" idx="26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3" r="16293"/>
          <a:stretch>
            <a:fillRect/>
          </a:stretch>
        </p:blipFill>
        <p:spPr/>
      </p:pic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r="21881"/>
          <a:stretch>
            <a:fillRect/>
          </a:stretch>
        </p:blipFill>
        <p:spPr>
          <a:xfrm>
            <a:off x="1187112" y="1634013"/>
            <a:ext cx="7092000" cy="7092000"/>
          </a:xfrm>
        </p:spPr>
      </p:pic>
    </p:spTree>
    <p:extLst>
      <p:ext uri="{BB962C8B-B14F-4D97-AF65-F5344CB8AC3E}">
        <p14:creationId xmlns:p14="http://schemas.microsoft.com/office/powerpoint/2010/main" val="24519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81">
        <p14:flip dir="r"/>
      </p:transition>
    </mc:Choice>
    <mc:Fallback xmlns="">
      <p:transition spd="slow" advTm="50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>
          <a:xfrm>
            <a:off x="1371838" y="3227058"/>
            <a:ext cx="15547499" cy="3007499"/>
          </a:xfrm>
        </p:spPr>
        <p:txBody>
          <a:bodyPr/>
          <a:lstStyle/>
          <a:p>
            <a:r>
              <a:rPr kumimoji="1" lang="en-US" altLang="ja-JP" dirty="0"/>
              <a:t>THANK YOU </a:t>
            </a:r>
            <a:r>
              <a:rPr kumimoji="1" lang="en-US" altLang="ja-JP" dirty="0" smtClean="0"/>
              <a:t>FOR</a:t>
            </a:r>
            <a:r>
              <a:rPr kumimoji="1" lang="id-ID" altLang="ja-JP" dirty="0" smtClean="0"/>
              <a:t> YOUR ATTENTION !</a:t>
            </a:r>
            <a:r>
              <a:rPr kumimoji="1" lang="en-US" altLang="ja-JP" dirty="0" smtClean="0"/>
              <a:t>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90E9A09-58D1-4AEE-BAFD-B50C52A201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1462454" y="4434108"/>
            <a:ext cx="13964543" cy="1219198"/>
          </a:xfrm>
        </p:spPr>
        <p:txBody>
          <a:bodyPr/>
          <a:lstStyle/>
          <a:p>
            <a:r>
              <a:rPr lang="id-ID" altLang="ja-JP" b="1" dirty="0">
                <a:solidFill>
                  <a:srgbClr val="FFFF00"/>
                </a:solidFill>
                <a:latin typeface="Arial Black" panose="020B0A04020102020204" pitchFamily="34" charset="0"/>
              </a:rPr>
              <a:t>PENDAHULUAN</a:t>
            </a:r>
            <a:endParaRPr lang="ja-JP" altLang="en-US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b="1" dirty="0"/>
              <a:t>FERA RIDIANTIKA</a:t>
            </a:r>
          </a:p>
          <a:p>
            <a:r>
              <a:rPr lang="en-US" altLang="ja-JP" b="1" dirty="0"/>
              <a:t>PERANCANGAN APLIKASI ANDROID UNTUK SERAH TERIMA ASSET  KENDARAAN LIMBAH B3 BERBASIS WEB </a:t>
            </a:r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CFF38A3E-DE0E-4BE5-B5CC-220C2CC7A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78798" y="1275907"/>
            <a:ext cx="7593685" cy="25092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id-ID" sz="7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LATAR BELAKANG</a:t>
            </a:r>
            <a:endParaRPr lang="en-US" sz="72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36E3CF-F862-4DCB-B72F-F356F27EEC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4328" y="5103628"/>
            <a:ext cx="8570401" cy="5183372"/>
          </a:xfrm>
        </p:spPr>
        <p:txBody>
          <a:bodyPr>
            <a:normAutofit/>
          </a:bodyPr>
          <a:lstStyle/>
          <a:p>
            <a:pPr algn="just"/>
            <a:r>
              <a:rPr lang="id-ID" sz="2400" b="1" dirty="0"/>
              <a:t>Persyaratan teknis dan laik jalan sebagai penunjang keselamatan </a:t>
            </a:r>
            <a:r>
              <a:rPr lang="id-ID" sz="2400" b="1" dirty="0" smtClean="0"/>
              <a:t>kerja.</a:t>
            </a:r>
            <a:endParaRPr lang="en-US" sz="2400" b="1" dirty="0"/>
          </a:p>
          <a:p>
            <a:pPr algn="just"/>
            <a:r>
              <a:rPr lang="id-ID" sz="2400" b="1" dirty="0"/>
              <a:t>Sering terjadi kesalahan dalam pengarsipan data, form serah terima </a:t>
            </a:r>
            <a:r>
              <a:rPr lang="id-ID" sz="2400" b="1" i="1" dirty="0"/>
              <a:t>asset</a:t>
            </a:r>
            <a:r>
              <a:rPr lang="id-ID" sz="2400" b="1" dirty="0"/>
              <a:t> yang diserahkan tidak dalam kondisi baik, pendistribusian data yang lama, form manual serah terima </a:t>
            </a:r>
            <a:r>
              <a:rPr lang="id-ID" sz="2400" b="1" i="1" dirty="0"/>
              <a:t>asset</a:t>
            </a:r>
            <a:r>
              <a:rPr lang="id-ID" sz="2400" b="1" dirty="0"/>
              <a:t> belum sesuai dengan regulasi.</a:t>
            </a:r>
            <a:endParaRPr lang="en-US" sz="2400" b="1" dirty="0"/>
          </a:p>
          <a:p>
            <a:pPr algn="just"/>
            <a:r>
              <a:rPr lang="id-ID" sz="2400" b="1" dirty="0"/>
              <a:t>Teknologi yang semakin berkembang salah satunya aplikasi </a:t>
            </a:r>
            <a:r>
              <a:rPr lang="id-ID" sz="2400" b="1" i="1" dirty="0"/>
              <a:t>android yang </a:t>
            </a:r>
            <a:r>
              <a:rPr lang="id-ID" sz="2400" b="1" dirty="0"/>
              <a:t>sangat membantu dalam produktifitas kerja yang efektif dan </a:t>
            </a:r>
            <a:r>
              <a:rPr lang="id-ID" sz="2400" b="1" dirty="0" smtClean="0"/>
              <a:t>efisien.</a:t>
            </a:r>
            <a:endParaRPr lang="en-US" sz="2400" b="1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="" xmlns:a16="http://schemas.microsoft.com/office/drawing/2014/main" id="{56F85B99-EA41-4B06-986B-322ACF5FFC5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0" t="-1187" r="18758" b="1421"/>
          <a:stretch/>
        </p:blipFill>
        <p:spPr>
          <a:xfrm>
            <a:off x="3765140" y="2700670"/>
            <a:ext cx="5101223" cy="4522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" r="2617"/>
          <a:stretch>
            <a:fillRect/>
          </a:stretch>
        </p:blipFill>
        <p:spPr>
          <a:xfrm rot="16200000">
            <a:off x="1171612" y="5547541"/>
            <a:ext cx="2184867" cy="2147777"/>
          </a:xfrm>
        </p:spPr>
      </p:pic>
    </p:spTree>
    <p:extLst>
      <p:ext uri="{BB962C8B-B14F-4D97-AF65-F5344CB8AC3E}">
        <p14:creationId xmlns:p14="http://schemas.microsoft.com/office/powerpoint/2010/main" val="41533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スライド番号プレースホルダー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0"/>
          </p:nvPr>
        </p:nvSpPr>
        <p:spPr>
          <a:xfrm>
            <a:off x="696686" y="1625601"/>
            <a:ext cx="9818914" cy="1378095"/>
          </a:xfrm>
        </p:spPr>
        <p:txBody>
          <a:bodyPr/>
          <a:lstStyle/>
          <a:p>
            <a:r>
              <a:rPr kumimoji="1" lang="id-ID" altLang="ja-JP" b="1" dirty="0"/>
              <a:t>RUMUSAN MASALAH</a:t>
            </a:r>
            <a:endParaRPr kumimoji="1" lang="en-US" altLang="ja-JP" b="1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/>
          </p:nvPr>
        </p:nvSpPr>
        <p:spPr>
          <a:xfrm>
            <a:off x="696686" y="3003696"/>
            <a:ext cx="7532914" cy="6886262"/>
          </a:xfrm>
        </p:spPr>
        <p:txBody>
          <a:bodyPr>
            <a:normAutofit lnSpcReduction="10000"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Apa yang termasuk </a:t>
            </a:r>
            <a:r>
              <a:rPr lang="id-ID" sz="3600" i="1" dirty="0">
                <a:latin typeface="Arial" panose="020B0604020202020204" pitchFamily="34" charset="0"/>
                <a:cs typeface="Arial" panose="020B0604020202020204" pitchFamily="34" charset="0"/>
              </a:rPr>
              <a:t>item </a:t>
            </a: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dalam </a:t>
            </a:r>
            <a:r>
              <a:rPr lang="id-ID" sz="3600" i="1" dirty="0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 serah terima </a:t>
            </a:r>
            <a:r>
              <a:rPr lang="id-ID" sz="3600" i="1" dirty="0">
                <a:latin typeface="Arial" panose="020B0604020202020204" pitchFamily="34" charset="0"/>
                <a:cs typeface="Arial" panose="020B0604020202020204" pitchFamily="34" charset="0"/>
              </a:rPr>
              <a:t>asset</a:t>
            </a: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 kendaraan limbah B</a:t>
            </a:r>
            <a:r>
              <a:rPr lang="id-ID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</a:p>
          <a:p>
            <a:pPr marL="457200" lvl="0" indent="-457200" algn="just">
              <a:buFont typeface="+mj-lt"/>
              <a:buAutoNum type="arabicPeriod"/>
            </a:pPr>
            <a:endParaRPr lang="id-ID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Bagaimana cara pengemudi dalam pelaksanaan serah terima </a:t>
            </a:r>
            <a:r>
              <a:rPr lang="id-ID" sz="3600" i="1" dirty="0">
                <a:latin typeface="Arial" panose="020B0604020202020204" pitchFamily="34" charset="0"/>
                <a:cs typeface="Arial" panose="020B0604020202020204" pitchFamily="34" charset="0"/>
              </a:rPr>
              <a:t>asset</a:t>
            </a:r>
            <a:r>
              <a:rPr lang="id-ID" sz="3600" dirty="0">
                <a:latin typeface="Arial" panose="020B0604020202020204" pitchFamily="34" charset="0"/>
                <a:cs typeface="Arial" panose="020B0604020202020204" pitchFamily="34" charset="0"/>
              </a:rPr>
              <a:t> secara terintegrasi dan lebih mengedepankan efesiensi waktu serta efektifitas kerja ?</a:t>
            </a: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10459069" y="1106143"/>
            <a:ext cx="6908346" cy="2417010"/>
          </a:xfrm>
        </p:spPr>
        <p:txBody>
          <a:bodyPr/>
          <a:lstStyle/>
          <a:p>
            <a:pPr algn="r"/>
            <a:r>
              <a:rPr kumimoji="1" lang="id-ID" altLang="ja-JP" b="1" dirty="0">
                <a:solidFill>
                  <a:srgbClr val="FFFF00"/>
                </a:solidFill>
                <a:latin typeface="Agency FB" panose="020B0503020202020204" pitchFamily="34" charset="0"/>
              </a:rPr>
              <a:t>TUJUAN PENELITIAN</a:t>
            </a:r>
            <a:endParaRPr kumimoji="1" lang="ja-JP" altLang="en-US" b="1" dirty="0">
              <a:solidFill>
                <a:srgbClr val="FFFF00"/>
              </a:solidFill>
              <a:latin typeface="Agency FB" panose="020B0503020202020204" pitchFamily="34" charset="0"/>
            </a:endParaRPr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4"/>
          </p:nvPr>
        </p:nvSpPr>
        <p:spPr>
          <a:xfrm>
            <a:off x="9697452" y="3524364"/>
            <a:ext cx="7726493" cy="6232173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Mengetahui </a:t>
            </a:r>
            <a:r>
              <a:rPr lang="id-ID" sz="2800" b="1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</a:t>
            </a: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 pada form </a:t>
            </a:r>
            <a:r>
              <a:rPr lang="id-ID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checklist</a:t>
            </a: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 serah terima </a:t>
            </a:r>
            <a:r>
              <a:rPr lang="id-ID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asset</a:t>
            </a: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id-ID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Merancang </a:t>
            </a:r>
            <a:r>
              <a:rPr lang="id-ID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 pada </a:t>
            </a:r>
            <a:r>
              <a:rPr lang="id-ID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android. </a:t>
            </a:r>
            <a:endParaRPr kumimoji="1" lang="ja-JP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43426131"/>
      </p:ext>
    </p:extLst>
  </p:cSld>
  <p:clrMapOvr>
    <a:masterClrMapping/>
  </p:clrMapOvr>
  <p:transition spd="slow" advTm="4752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3F2958-2362-440C-A4CC-506F4716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sz="7200" dirty="0">
                <a:solidFill>
                  <a:schemeClr val="tx1"/>
                </a:solidFill>
                <a:latin typeface="Arial Black" panose="020B0A04020102020204" pitchFamily="34" charset="0"/>
              </a:rPr>
              <a:t>BATASAN MASALAH</a:t>
            </a:r>
            <a:endParaRPr lang="en-US" sz="7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D2A9E4B-384D-41CD-8706-E43983D6EB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72844" y="9505880"/>
            <a:ext cx="11545486" cy="817137"/>
          </a:xfrm>
        </p:spPr>
        <p:txBody>
          <a:bodyPr/>
          <a:lstStyle/>
          <a:p>
            <a:r>
              <a:rPr lang="en-US" altLang="ja-JP" b="1" dirty="0">
                <a:latin typeface="Arial" panose="020B0604020202020204" pitchFamily="34" charset="0"/>
                <a:cs typeface="Arial" panose="020B0604020202020204" pitchFamily="34" charset="0"/>
              </a:rPr>
              <a:t>PERANCANGAN APLIKASI ANDROID UNTUK SERAH TERIMA ASSET  KENDARAAN LIMBAH B3 BERBASIS WEB </a:t>
            </a:r>
            <a:endParaRPr lang="ja-JP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7323E3-9FB6-48D6-8662-BDDBE0350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3F9765D-310C-47F6-BA17-8B2DCCDA9B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99182" y="2824751"/>
            <a:ext cx="13888445" cy="1200624"/>
          </a:xfrm>
        </p:spPr>
        <p:txBody>
          <a:bodyPr>
            <a:normAutofit/>
          </a:bodyPr>
          <a:lstStyle/>
          <a:p>
            <a:pPr lvl="0" algn="just"/>
            <a:r>
              <a:rPr lang="id-ID" b="1" dirty="0">
                <a:latin typeface="Arial" panose="020B0604020202020204" pitchFamily="34" charset="0"/>
                <a:cs typeface="Arial" panose="020B0604020202020204" pitchFamily="34" charset="0"/>
              </a:rPr>
              <a:t>Pembuatan aplikasi menggunakan bahasa </a:t>
            </a:r>
            <a:r>
              <a:rPr lang="id-ID" b="1" dirty="0" smtClean="0">
                <a:latin typeface="Arial" panose="020B0604020202020204" pitchFamily="34" charset="0"/>
                <a:cs typeface="Arial" panose="020B0604020202020204" pitchFamily="34" charset="0"/>
              </a:rPr>
              <a:t>pemrograman </a:t>
            </a:r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dan xml untuk pembuatan antarmuka.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CD7D632-A34B-4608-BEBB-A4F87AD862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19323" y="4115739"/>
            <a:ext cx="13888445" cy="1497215"/>
          </a:xfrm>
        </p:spPr>
        <p:txBody>
          <a:bodyPr>
            <a:normAutofit/>
          </a:bodyPr>
          <a:lstStyle/>
          <a:p>
            <a:pPr lvl="0" algn="just"/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 mengakses basis data melalui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5FAB9AF5-F0E3-40D9-9ACE-94CE8F4CA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99183" y="5102829"/>
            <a:ext cx="13888445" cy="1497215"/>
          </a:xfrm>
        </p:spPr>
        <p:txBody>
          <a:bodyPr>
            <a:noAutofit/>
          </a:bodyPr>
          <a:lstStyle/>
          <a:p>
            <a:pPr lvl="0" algn="just"/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Hasil dari aplikasi diintegrasikan dengan aplikasi berbasis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 dapat diakses secara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online.</a:t>
            </a:r>
            <a:endParaRPr lang="id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D386E92C-6474-4FE5-9831-66A2497132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79043" y="6002609"/>
            <a:ext cx="13888445" cy="1735025"/>
          </a:xfrm>
        </p:spPr>
        <p:txBody>
          <a:bodyPr>
            <a:noAutofit/>
          </a:bodyPr>
          <a:lstStyle/>
          <a:p>
            <a:pPr lvl="0" algn="just"/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 yang dibuat hanya untuk sisi pengguna, yaitu pengemudi yang bertugas untuk mengecek kelengkapan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</a:t>
            </a:r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baik untuk diri dan kendaraan limbah B3 yang akan digunakan untuk beroprasi dan data yang diakses pada admin komputer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(server utama)</a:t>
            </a:r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EAF87745-3DC7-417C-9299-849B9ACC0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19323" y="7530052"/>
            <a:ext cx="13888445" cy="1497215"/>
          </a:xfrm>
        </p:spPr>
        <p:txBody>
          <a:bodyPr>
            <a:noAutofit/>
          </a:bodyPr>
          <a:lstStyle/>
          <a:p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 akan dijalankan pada perangkat android dengan sistem operasi minimal versi 4.1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jelly bean</a:t>
            </a:r>
            <a:r>
              <a:rPr lang="id-ID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hingga versi 5.0.2 </a:t>
            </a:r>
            <a:r>
              <a:rPr lang="id-ID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lollipop</a:t>
            </a:r>
            <a:endParaRPr lang="id-ID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1249804" y="4434108"/>
            <a:ext cx="13964543" cy="1219198"/>
          </a:xfrm>
        </p:spPr>
        <p:txBody>
          <a:bodyPr/>
          <a:lstStyle/>
          <a:p>
            <a:r>
              <a:rPr lang="id-ID" altLang="ja-JP" sz="8800" dirty="0">
                <a:solidFill>
                  <a:srgbClr val="FFFF00"/>
                </a:solidFill>
                <a:latin typeface="Arial Black" panose="020B0A04020102020204" pitchFamily="34" charset="0"/>
              </a:rPr>
              <a:t>TINJAUAN PUSTAKA</a:t>
            </a:r>
            <a:endParaRPr lang="ja-JP" altLang="en-US" sz="88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>
          <a:xfrm>
            <a:off x="3818986" y="9212946"/>
            <a:ext cx="10653202" cy="1074054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b="1" dirty="0">
                <a:solidFill>
                  <a:srgbClr val="FFFF00"/>
                </a:solidFill>
              </a:rPr>
              <a:t>FERA RIDIANTIKA</a:t>
            </a:r>
          </a:p>
          <a:p>
            <a:r>
              <a:rPr lang="en-US" altLang="ja-JP" b="1" dirty="0">
                <a:solidFill>
                  <a:srgbClr val="FFFF00"/>
                </a:solidFill>
              </a:rPr>
              <a:t>PERANCANGAN APLIKASI ANDROID UNTUK SERAH TERIMA ASSET  KENDARAAN LIMBAH B3 BERBASIS WEB </a:t>
            </a:r>
          </a:p>
        </p:txBody>
      </p:sp>
    </p:spTree>
    <p:extLst>
      <p:ext uri="{BB962C8B-B14F-4D97-AF65-F5344CB8AC3E}">
        <p14:creationId xmlns:p14="http://schemas.microsoft.com/office/powerpoint/2010/main" val="142861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B1ABF33-976A-4A8A-A4EE-D4262361B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262652"/>
            <a:ext cx="12507063" cy="1368152"/>
          </a:xfr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/>
          <a:lstStyle/>
          <a:p>
            <a:r>
              <a:rPr lang="id-ID" sz="7200" dirty="0">
                <a:solidFill>
                  <a:srgbClr val="C00000"/>
                </a:solidFill>
                <a:latin typeface="Arial Black" panose="020B0A04020102020204" pitchFamily="34" charset="0"/>
              </a:rPr>
              <a:t>TINJAUAN PUSTAKA</a:t>
            </a:r>
            <a:endParaRPr lang="en-US" sz="72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E27E5D6-679E-41E3-86BA-2995C79705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/>
              <a:t>PERANCANGAN APLIKASI ANDROID UNTUK SERAH TERIMA ASSET  KENDARAAN LIMBAH B3 BERBASIS WEB </a:t>
            </a:r>
            <a:endParaRPr lang="ja-JP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85AAB90-E73C-43D8-B751-13E6C41BA2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253FC05-AA48-44D4-AB89-C99EA4F8FB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0194057-EFB7-46E5-9CAE-E547A881B3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d-ID" b="1" dirty="0">
                <a:solidFill>
                  <a:srgbClr val="FFFF00"/>
                </a:solidFill>
              </a:rPr>
              <a:t>PERANCANGAN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16A10198-71D2-40F9-B4E8-AEE352806A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34134" y="3826648"/>
            <a:ext cx="7411453" cy="232024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Suatu kegiatan yang memiliki tujuan untuk mendesain sistem baru yang dapat menyelesaikan masalah-masalah yang dihadapi perusahaan yang diperoleh dari pemilihan alternatif sistem terbaik (Al Bahra, 2005 : 39)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9466CCC7-93B7-4B90-8CD5-C5C4AE7A0D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d-ID" b="1" dirty="0">
                <a:solidFill>
                  <a:srgbClr val="FFFF00"/>
                </a:solidFill>
              </a:rPr>
              <a:t>SERAH TERIMA </a:t>
            </a:r>
            <a:r>
              <a:rPr lang="id-ID" b="1" i="1" dirty="0">
                <a:solidFill>
                  <a:srgbClr val="FFFF00"/>
                </a:solidFill>
              </a:rPr>
              <a:t>ASSET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205FAE06-BACD-44D1-B570-A941CB13E7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89958" y="3915930"/>
            <a:ext cx="7097669" cy="2135406"/>
          </a:xfrm>
        </p:spPr>
        <p:txBody>
          <a:bodyPr>
            <a:normAutofit fontScale="925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Pengecekan harian perlengkapan keselamatan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Memenuhi persyaratan teknis dan laik jalan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Salah satu persyaratan dan penunjang keselamatan pengangkutan limbah B</a:t>
            </a:r>
            <a:r>
              <a:rPr lang="id-ID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4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7329EF5B-94D8-46A4-8960-6218CF7F2A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6747" y="6236173"/>
            <a:ext cx="6309180" cy="647693"/>
          </a:xfrm>
        </p:spPr>
        <p:txBody>
          <a:bodyPr/>
          <a:lstStyle/>
          <a:p>
            <a:r>
              <a:rPr lang="id-ID" b="1" i="1" dirty="0">
                <a:solidFill>
                  <a:srgbClr val="FFFF00"/>
                </a:solidFill>
              </a:rPr>
              <a:t>ANDROID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24B6242A-4F6F-4C14-9B38-54A47BAEE8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64103" y="7118712"/>
            <a:ext cx="7098633" cy="219372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Android umum digunakan di </a:t>
            </a:r>
            <a:r>
              <a:rPr lang="id-ID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smartphone </a:t>
            </a: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dan juga tablet PC.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d-ID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Android </a:t>
            </a: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ini tidak terikat oleh satu merek </a:t>
            </a:r>
            <a:r>
              <a:rPr lang="id-ID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handphone</a:t>
            </a:r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 saja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2FDE5DF4-FDB9-4EA6-9873-51B28E33C2F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d-ID" b="1" i="1" dirty="0">
                <a:solidFill>
                  <a:srgbClr val="FFFF00"/>
                </a:solidFill>
              </a:rPr>
              <a:t>WEB SERVICE</a:t>
            </a:r>
            <a:endParaRPr lang="en-US" b="1" i="1" dirty="0">
              <a:solidFill>
                <a:srgbClr val="FFFF00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365DC268-2E6B-460E-BCE9-4AE16B8C81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89958" y="7068713"/>
            <a:ext cx="7486658" cy="2243729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Dirancang untuk mendukung interoperabilitas dan interaksi antar sistem pada suatu jaringan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d-ID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Web service</a:t>
            </a:r>
            <a:r>
              <a:rPr lang="id-ID" sz="2800" b="1" dirty="0">
                <a:latin typeface="Arial" panose="020B0604020202020204" pitchFamily="34" charset="0"/>
                <a:cs typeface="Arial" panose="020B0604020202020204" pitchFamily="34" charset="0"/>
              </a:rPr>
              <a:t> bertujuan untuk meningkatkan kolaborasi antar pemrogram dan perusahaan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264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C880B523-F3DC-4CF8-8747-43CE94B5AE8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60217" y="2699659"/>
            <a:ext cx="9490755" cy="2233288"/>
          </a:xfrm>
        </p:spPr>
        <p:txBody>
          <a:bodyPr/>
          <a:lstStyle/>
          <a:p>
            <a:r>
              <a:rPr lang="id-ID" sz="7200" b="1" dirty="0"/>
              <a:t>Aplikasi serah terima </a:t>
            </a:r>
            <a:r>
              <a:rPr lang="id-ID" sz="7200" b="1" i="1" dirty="0"/>
              <a:t>asset</a:t>
            </a:r>
            <a:r>
              <a:rPr lang="id-ID" sz="7200" b="1" dirty="0"/>
              <a:t> </a:t>
            </a:r>
            <a:r>
              <a:rPr lang="id-ID" sz="7200" b="1" dirty="0" smtClean="0"/>
              <a:t>(STEApps</a:t>
            </a:r>
            <a:r>
              <a:rPr lang="id-ID" sz="7200" b="1" dirty="0"/>
              <a:t>)</a:t>
            </a:r>
            <a:endParaRPr lang="en-US" sz="7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6E89E1A-0AF8-4A68-AD23-2AE1031306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73141" y="5225525"/>
            <a:ext cx="8940801" cy="343721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id-ID" sz="2800" dirty="0"/>
              <a:t>Aplikasi merupakan suatu subkelas perangkat lunak komputer yang memanfaatkan kemampuan komputer langsung untuk melakukan suatu tugas yang diinginkan pengguna (Nazrudin, 2012 : 9).</a:t>
            </a:r>
          </a:p>
          <a:p>
            <a:pPr algn="just"/>
            <a:r>
              <a:rPr lang="id-ID" sz="2800" b="1" dirty="0"/>
              <a:t>Aplikasi serah terima </a:t>
            </a:r>
            <a:r>
              <a:rPr lang="id-ID" sz="2800" b="1" i="1" dirty="0"/>
              <a:t>asset</a:t>
            </a:r>
            <a:r>
              <a:rPr lang="id-ID" sz="2800" b="1" dirty="0"/>
              <a:t> </a:t>
            </a:r>
            <a:r>
              <a:rPr lang="id-ID" sz="2800" dirty="0"/>
              <a:t>merupakan aplikasi yang memiliki tujuan agar</a:t>
            </a:r>
            <a:r>
              <a:rPr lang="id-ID" sz="2800" b="1" dirty="0"/>
              <a:t> permasalahan mengenai serah terima </a:t>
            </a:r>
            <a:r>
              <a:rPr lang="id-ID" sz="2800" b="1" i="1" dirty="0"/>
              <a:t>asset</a:t>
            </a:r>
            <a:r>
              <a:rPr lang="id-ID" sz="2800" b="1" dirty="0"/>
              <a:t> tertangani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59085C9E-1C3A-4053-84AB-5177C0F8E5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862" y="9227830"/>
            <a:ext cx="3624375" cy="670843"/>
          </a:xfrm>
        </p:spPr>
        <p:txBody>
          <a:bodyPr>
            <a:normAutofit/>
          </a:bodyPr>
          <a:lstStyle/>
          <a:p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Lebih aman</a:t>
            </a:r>
            <a:endParaRPr lang="en-US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D9E0785-F72E-4FA8-964B-57C83DA5010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064081" y="9203768"/>
            <a:ext cx="3624375" cy="670843"/>
          </a:xfrm>
        </p:spPr>
        <p:txBody>
          <a:bodyPr>
            <a:normAutofit/>
          </a:bodyPr>
          <a:lstStyle/>
          <a:p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Keperluan audit</a:t>
            </a:r>
            <a:endParaRPr lang="en-US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0081DE7-15D3-4F9B-A619-728AAD6E7E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865440" y="9203767"/>
            <a:ext cx="3624375" cy="670843"/>
          </a:xfrm>
        </p:spPr>
        <p:txBody>
          <a:bodyPr>
            <a:normAutofit/>
          </a:bodyPr>
          <a:lstStyle/>
          <a:p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Efisiensi waktu</a:t>
            </a:r>
            <a:endParaRPr lang="en-US" sz="24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D07CDD06-1571-401B-B97A-B85D246CD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422BF8A8-1912-4BAF-B80F-53CBD1C70DB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666800" y="9234042"/>
            <a:ext cx="3624375" cy="670843"/>
          </a:xfrm>
        </p:spPr>
        <p:txBody>
          <a:bodyPr>
            <a:normAutofit/>
          </a:bodyPr>
          <a:lstStyle/>
          <a:p>
            <a:r>
              <a:rPr lang="id-ID" sz="2400" b="1" dirty="0">
                <a:latin typeface="Arial" panose="020B0604020202020204" pitchFamily="34" charset="0"/>
                <a:cs typeface="Arial" panose="020B0604020202020204" pitchFamily="34" charset="0"/>
              </a:rPr>
              <a:t> Efektifitas kerja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1" y="918990"/>
            <a:ext cx="3632134" cy="7329712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296222" y="2866942"/>
            <a:ext cx="2745505" cy="2800944"/>
          </a:xfrm>
        </p:spPr>
      </p:sp>
    </p:spTree>
    <p:extLst>
      <p:ext uri="{BB962C8B-B14F-4D97-AF65-F5344CB8AC3E}">
        <p14:creationId xmlns:p14="http://schemas.microsoft.com/office/powerpoint/2010/main" val="31359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888297" y="4375872"/>
            <a:ext cx="13964543" cy="1219198"/>
          </a:xfrm>
        </p:spPr>
        <p:txBody>
          <a:bodyPr/>
          <a:lstStyle/>
          <a:p>
            <a:r>
              <a:rPr lang="id-ID" altLang="ja-JP" sz="8800" dirty="0">
                <a:solidFill>
                  <a:srgbClr val="FFFF00"/>
                </a:solidFill>
                <a:latin typeface="Arial Black" panose="020B0A04020102020204" pitchFamily="34" charset="0"/>
              </a:rPr>
              <a:t>METODE PENELITIAN</a:t>
            </a:r>
            <a:endParaRPr lang="ja-JP" altLang="en-US" sz="88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/>
              <a:t>FERA RIDIANTIKA</a:t>
            </a:r>
          </a:p>
          <a:p>
            <a:r>
              <a:rPr lang="en-US" altLang="ja-JP" dirty="0"/>
              <a:t>PERANCANGAN APLIKASI ANDROID UNTUK SERAH TERIMA ASSET  KENDARAAN LIMBAH B3 BERBASIS WEB </a:t>
            </a:r>
          </a:p>
        </p:txBody>
      </p:sp>
    </p:spTree>
    <p:extLst>
      <p:ext uri="{BB962C8B-B14F-4D97-AF65-F5344CB8AC3E}">
        <p14:creationId xmlns:p14="http://schemas.microsoft.com/office/powerpoint/2010/main" val="1516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26619</TotalTime>
  <Words>667</Words>
  <Application>Microsoft Office PowerPoint</Application>
  <PresentationFormat>Custom</PresentationFormat>
  <Paragraphs>122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ＭＳ Ｐゴシック</vt:lpstr>
      <vt:lpstr>Agency FB</vt:lpstr>
      <vt:lpstr>Arial</vt:lpstr>
      <vt:lpstr>Arial Black</vt:lpstr>
      <vt:lpstr>Bebas Neue Bold</vt:lpstr>
      <vt:lpstr>Bebas Neue Regular</vt:lpstr>
      <vt:lpstr>Calibri</vt:lpstr>
      <vt:lpstr>Roboto</vt:lpstr>
      <vt:lpstr>Spica Neue</vt:lpstr>
      <vt:lpstr>Times New Roman</vt:lpstr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 Presentation</vt:lpstr>
      <vt:lpstr>PowerPoint Presentation</vt:lpstr>
      <vt:lpstr>PowerPoint Presentation</vt:lpstr>
      <vt:lpstr>PowerPoint Presentation</vt:lpstr>
      <vt:lpstr>BATASAN MASALAH</vt:lpstr>
      <vt:lpstr>PowerPoint Presentation</vt:lpstr>
      <vt:lpstr>TINJAUAN PUSTAKA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 !!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ASUS</cp:lastModifiedBy>
  <cp:revision>386</cp:revision>
  <dcterms:created xsi:type="dcterms:W3CDTF">2016-01-14T16:51:07Z</dcterms:created>
  <dcterms:modified xsi:type="dcterms:W3CDTF">2017-06-13T05:08:33Z</dcterms:modified>
</cp:coreProperties>
</file>